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61" r:id="rId4"/>
    <p:sldId id="257" r:id="rId5"/>
    <p:sldId id="258" r:id="rId6"/>
    <p:sldId id="260" r:id="rId7"/>
    <p:sldId id="262" r:id="rId8"/>
    <p:sldId id="266" r:id="rId9"/>
    <p:sldId id="264" r:id="rId10"/>
    <p:sldId id="263" r:id="rId11"/>
    <p:sldId id="267" r:id="rId12"/>
    <p:sldId id="268" r:id="rId13"/>
    <p:sldId id="269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6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05238-0B88-4E0E-AB47-97EFBA35EF86}" type="datetimeFigureOut">
              <a:rPr lang="en-US" smtClean="0"/>
              <a:pPr/>
              <a:t>8/12/2008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58BFCE-0B00-452B-981A-1ABC960B33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58BFCE-0B00-452B-981A-1ABC960B335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58BFCE-0B00-452B-981A-1ABC960B335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58BFCE-0B00-452B-981A-1ABC960B335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58BFCE-0B00-452B-981A-1ABC960B335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58BFCE-0B00-452B-981A-1ABC960B335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58BFCE-0B00-452B-981A-1ABC960B335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58BFCE-0B00-452B-981A-1ABC960B335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58BFCE-0B00-452B-981A-1ABC960B335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58BFCE-0B00-452B-981A-1ABC960B335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58BFCE-0B00-452B-981A-1ABC960B335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58BFCE-0B00-452B-981A-1ABC960B335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58BFCE-0B00-452B-981A-1ABC960B335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58BFCE-0B00-452B-981A-1ABC960B335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58BFCE-0B00-452B-981A-1ABC960B335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739CF-2F97-4A49-9A77-11166EB5B46F}" type="datetimeFigureOut">
              <a:rPr lang="en-US" smtClean="0"/>
              <a:pPr/>
              <a:t>8/12/2008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CDCF-586C-4830-8CB4-27BCA6268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739CF-2F97-4A49-9A77-11166EB5B46F}" type="datetimeFigureOut">
              <a:rPr lang="en-US" smtClean="0"/>
              <a:pPr/>
              <a:t>8/12/2008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CDCF-586C-4830-8CB4-27BCA6268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739CF-2F97-4A49-9A77-11166EB5B46F}" type="datetimeFigureOut">
              <a:rPr lang="en-US" smtClean="0"/>
              <a:pPr/>
              <a:t>8/12/2008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CDCF-586C-4830-8CB4-27BCA6268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739CF-2F97-4A49-9A77-11166EB5B46F}" type="datetimeFigureOut">
              <a:rPr lang="en-US" smtClean="0"/>
              <a:pPr/>
              <a:t>8/12/2008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CDCF-586C-4830-8CB4-27BCA6268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739CF-2F97-4A49-9A77-11166EB5B46F}" type="datetimeFigureOut">
              <a:rPr lang="en-US" smtClean="0"/>
              <a:pPr/>
              <a:t>8/12/2008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CDCF-586C-4830-8CB4-27BCA6268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739CF-2F97-4A49-9A77-11166EB5B46F}" type="datetimeFigureOut">
              <a:rPr lang="en-US" smtClean="0"/>
              <a:pPr/>
              <a:t>8/12/2008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CDCF-586C-4830-8CB4-27BCA6268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739CF-2F97-4A49-9A77-11166EB5B46F}" type="datetimeFigureOut">
              <a:rPr lang="en-US" smtClean="0"/>
              <a:pPr/>
              <a:t>8/12/2008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CDCF-586C-4830-8CB4-27BCA6268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739CF-2F97-4A49-9A77-11166EB5B46F}" type="datetimeFigureOut">
              <a:rPr lang="en-US" smtClean="0"/>
              <a:pPr/>
              <a:t>8/12/2008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CDCF-586C-4830-8CB4-27BCA6268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739CF-2F97-4A49-9A77-11166EB5B46F}" type="datetimeFigureOut">
              <a:rPr lang="en-US" smtClean="0"/>
              <a:pPr/>
              <a:t>8/12/2008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CDCF-586C-4830-8CB4-27BCA6268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739CF-2F97-4A49-9A77-11166EB5B46F}" type="datetimeFigureOut">
              <a:rPr lang="en-US" smtClean="0"/>
              <a:pPr/>
              <a:t>8/12/2008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CDCF-586C-4830-8CB4-27BCA6268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739CF-2F97-4A49-9A77-11166EB5B46F}" type="datetimeFigureOut">
              <a:rPr lang="en-US" smtClean="0"/>
              <a:pPr/>
              <a:t>8/12/2008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CCDCF-586C-4830-8CB4-27BCA6268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739CF-2F97-4A49-9A77-11166EB5B46F}" type="datetimeFigureOut">
              <a:rPr lang="en-US" smtClean="0"/>
              <a:pPr/>
              <a:t>8/12/2008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CCDCF-586C-4830-8CB4-27BCA62687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143000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dirty="0" smtClean="0"/>
              <a:t>S23 optics &amp; polarity checks during injection test</a:t>
            </a:r>
            <a:br>
              <a:rPr lang="en-US" sz="4800" dirty="0" smtClean="0"/>
            </a:br>
            <a:r>
              <a:rPr lang="en-US" sz="1400" dirty="0" smtClean="0"/>
              <a:t> 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000" dirty="0" smtClean="0"/>
              <a:t>10.08.2008 14:50-19:15</a:t>
            </a:r>
            <a:br>
              <a:rPr lang="en-US" sz="4000" dirty="0" smtClean="0"/>
            </a:b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810000"/>
            <a:ext cx="7391400" cy="1752600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err="1" smtClean="0"/>
              <a:t>Verena</a:t>
            </a:r>
            <a:r>
              <a:rPr lang="en-US" sz="3600" dirty="0" smtClean="0"/>
              <a:t> </a:t>
            </a:r>
            <a:r>
              <a:rPr lang="en-US" sz="3600" dirty="0" err="1" smtClean="0"/>
              <a:t>Kain</a:t>
            </a:r>
            <a:r>
              <a:rPr lang="en-US" sz="3600" dirty="0" smtClean="0"/>
              <a:t>, Mike Lamont, </a:t>
            </a:r>
          </a:p>
          <a:p>
            <a:r>
              <a:rPr lang="en-US" sz="3600" dirty="0" err="1" smtClean="0"/>
              <a:t>Laurette</a:t>
            </a:r>
            <a:r>
              <a:rPr lang="en-US" sz="3600" dirty="0" smtClean="0"/>
              <a:t> Ponce, Rogelio Tomas, </a:t>
            </a:r>
          </a:p>
          <a:p>
            <a:r>
              <a:rPr lang="en-US" sz="3600" dirty="0" smtClean="0"/>
              <a:t>Walter </a:t>
            </a:r>
            <a:r>
              <a:rPr lang="en-US" sz="3600" dirty="0" err="1" smtClean="0"/>
              <a:t>Venturini</a:t>
            </a:r>
            <a:r>
              <a:rPr lang="en-US" sz="3600" dirty="0" smtClean="0"/>
              <a:t>, Frank Zimmermann,+…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cbcv5r2-q11r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609600"/>
            <a:ext cx="7848167" cy="542293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</a:t>
            </a:r>
            <a:r>
              <a:rPr lang="en-US" dirty="0" smtClean="0"/>
              <a:t>olarity check Q11R2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90389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</a:t>
            </a:r>
            <a:r>
              <a:rPr lang="en-US" sz="2800" dirty="0" smtClean="0">
                <a:solidFill>
                  <a:srgbClr val="FF0000"/>
                </a:solidFill>
              </a:rPr>
              <a:t>easurement with inverted Q11R2 (green dots) is closer to n</a:t>
            </a:r>
            <a:r>
              <a:rPr lang="en-US" sz="2800" dirty="0" smtClean="0">
                <a:solidFill>
                  <a:srgbClr val="FF0000"/>
                </a:solidFill>
              </a:rPr>
              <a:t>ominal model (dark blue line) and vice versa!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19600" y="4038600"/>
            <a:ext cx="304800" cy="838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0" y="4724400"/>
            <a:ext cx="3253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</a:t>
            </a:r>
            <a:r>
              <a:rPr lang="en-US" b="1" dirty="0" smtClean="0">
                <a:solidFill>
                  <a:srgbClr val="FF0000"/>
                </a:solidFill>
              </a:rPr>
              <a:t>olarity error of BPM33.R2.B1?!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200400" y="3886200"/>
            <a:ext cx="1143000" cy="9906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895600" y="2286000"/>
            <a:ext cx="1143000" cy="6096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724400" y="4191000"/>
            <a:ext cx="533400" cy="609600"/>
          </a:xfrm>
          <a:prstGeom prst="ellipse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838200" y="1447800"/>
            <a:ext cx="2362200" cy="83820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6200000" flipH="1">
            <a:off x="800100" y="1790700"/>
            <a:ext cx="2590800" cy="220980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0" y="228600"/>
            <a:ext cx="1447800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c</a:t>
            </a:r>
            <a:r>
              <a:rPr lang="en-US" b="1" dirty="0" smtClean="0">
                <a:solidFill>
                  <a:schemeClr val="accent1"/>
                </a:solidFill>
              </a:rPr>
              <a:t>onspicuous  pattern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r</a:t>
            </a:r>
            <a:r>
              <a:rPr lang="en-US" b="1" dirty="0" smtClean="0">
                <a:solidFill>
                  <a:schemeClr val="accent1"/>
                </a:solidFill>
              </a:rPr>
              <a:t>eproduced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b</a:t>
            </a:r>
            <a:r>
              <a:rPr lang="en-US" b="1" dirty="0" smtClean="0">
                <a:solidFill>
                  <a:schemeClr val="accent1"/>
                </a:solidFill>
              </a:rPr>
              <a:t>y QTL11R2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inversion</a:t>
            </a:r>
          </a:p>
          <a:p>
            <a:endParaRPr lang="en-US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10" grpId="0" animBg="1"/>
      <p:bldP spid="11" grpId="0" animBg="1"/>
      <p:bldP spid="12" grpId="0" animBg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0"/>
            <a:ext cx="8229600" cy="68580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polarity check Q12R2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mcbch6r2-q12r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533400"/>
            <a:ext cx="7719463" cy="533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0960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</a:t>
            </a:r>
            <a:r>
              <a:rPr lang="en-US" sz="2800" dirty="0" smtClean="0">
                <a:solidFill>
                  <a:srgbClr val="FF0000"/>
                </a:solidFill>
              </a:rPr>
              <a:t>any noisy BPMs but polarity of Q12R2 looks OK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" y="0"/>
            <a:ext cx="8229600" cy="68580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polarity check Q13R2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172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</a:t>
            </a:r>
            <a:r>
              <a:rPr lang="en-US" sz="2800" dirty="0" smtClean="0">
                <a:solidFill>
                  <a:srgbClr val="FF0000"/>
                </a:solidFill>
              </a:rPr>
              <a:t>any noisy BPMs, polarity of Q13R2 may or may not be OK</a:t>
            </a:r>
          </a:p>
        </p:txBody>
      </p:sp>
      <p:pic>
        <p:nvPicPr>
          <p:cNvPr id="4" name="Picture 3" descr="mcbxv3r2-q13r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92" y="685800"/>
            <a:ext cx="7829740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228600"/>
            <a:ext cx="8229600" cy="68580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polarity check QS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5720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MQS does not seem to have any effect</a:t>
            </a:r>
          </a:p>
        </p:txBody>
      </p:sp>
      <p:pic>
        <p:nvPicPr>
          <p:cNvPr id="6" name="Picture 5" descr="mcbxv3r2-q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66800"/>
            <a:ext cx="4741955" cy="3276600"/>
          </a:xfrm>
          <a:prstGeom prst="rect">
            <a:avLst/>
          </a:prstGeom>
        </p:spPr>
      </p:pic>
      <p:pic>
        <p:nvPicPr>
          <p:cNvPr id="7" name="Picture 6" descr="mcbxv3r2-qs-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1066800"/>
            <a:ext cx="4648200" cy="32118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Q11R2 appears to be inverted</a:t>
            </a:r>
          </a:p>
          <a:p>
            <a:r>
              <a:rPr lang="en-US" dirty="0" smtClean="0"/>
              <a:t>BPM.33R2.B1 has wrong polarity</a:t>
            </a:r>
          </a:p>
          <a:p>
            <a:r>
              <a:rPr lang="en-US" dirty="0" smtClean="0"/>
              <a:t>t</a:t>
            </a:r>
            <a:r>
              <a:rPr lang="en-US" dirty="0" smtClean="0"/>
              <a:t>here is another (large) optics error between Q17L3 and Q7L3, in x about equivalent to an inversion of Q7L3 (but this is not it)</a:t>
            </a:r>
          </a:p>
          <a:p>
            <a:r>
              <a:rPr lang="en-US" dirty="0" smtClean="0"/>
              <a:t>MQS has no effect; perhaps not connected?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… data analysis still ongoing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"/>
            <a:ext cx="845820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u="sng" dirty="0" smtClean="0"/>
              <a:t>conditions</a:t>
            </a:r>
          </a:p>
          <a:p>
            <a:r>
              <a:rPr lang="en-US" sz="3600" dirty="0"/>
              <a:t>l</a:t>
            </a:r>
            <a:r>
              <a:rPr lang="en-US" sz="3600" dirty="0" smtClean="0"/>
              <a:t>ow intensity 2x10</a:t>
            </a:r>
            <a:r>
              <a:rPr lang="en-US" sz="3600" baseline="30000" dirty="0" smtClean="0"/>
              <a:t>9</a:t>
            </a:r>
            <a:r>
              <a:rPr lang="en-US" sz="3600" dirty="0" smtClean="0"/>
              <a:t> </a:t>
            </a:r>
          </a:p>
          <a:p>
            <a:r>
              <a:rPr lang="en-US" sz="3600" dirty="0"/>
              <a:t>	</a:t>
            </a:r>
            <a:r>
              <a:rPr lang="en-US" sz="3600" dirty="0" smtClean="0"/>
              <a:t>further drop during study</a:t>
            </a:r>
          </a:p>
          <a:p>
            <a:r>
              <a:rPr lang="en-US" sz="3600" dirty="0"/>
              <a:t>i</a:t>
            </a:r>
            <a:r>
              <a:rPr lang="en-US" sz="3600" dirty="0" smtClean="0"/>
              <a:t>nitial </a:t>
            </a:r>
            <a:r>
              <a:rPr lang="en-US" sz="3600" dirty="0" err="1" smtClean="0"/>
              <a:t>rf</a:t>
            </a:r>
            <a:r>
              <a:rPr lang="en-US" sz="3600" dirty="0" smtClean="0"/>
              <a:t> frequency shift -800 Hz kept for </a:t>
            </a:r>
          </a:p>
          <a:p>
            <a:r>
              <a:rPr lang="en-US" sz="3600" dirty="0"/>
              <a:t>	</a:t>
            </a:r>
            <a:r>
              <a:rPr lang="en-US" sz="3600" dirty="0" err="1" smtClean="0"/>
              <a:t>sextupole</a:t>
            </a:r>
            <a:r>
              <a:rPr lang="en-US" sz="3600" dirty="0" smtClean="0"/>
              <a:t> study ↔ </a:t>
            </a:r>
            <a:r>
              <a:rPr lang="en-US" sz="3600" dirty="0" err="1" smtClean="0">
                <a:latin typeface="Symbol" pitchFamily="18" charset="2"/>
              </a:rPr>
              <a:t>D</a:t>
            </a:r>
            <a:r>
              <a:rPr lang="en-US" sz="3600" dirty="0" err="1" smtClean="0"/>
              <a:t>p</a:t>
            </a:r>
            <a:r>
              <a:rPr lang="en-US" sz="3600" dirty="0" smtClean="0"/>
              <a:t>/p ~0.6x10</a:t>
            </a:r>
            <a:r>
              <a:rPr lang="en-US" sz="3600" baseline="30000" dirty="0" smtClean="0"/>
              <a:t>-3</a:t>
            </a:r>
            <a:r>
              <a:rPr lang="en-US" sz="3600" dirty="0" smtClean="0"/>
              <a:t> 	(offset </a:t>
            </a:r>
            <a:r>
              <a:rPr lang="en-US" sz="3600" dirty="0" err="1">
                <a:latin typeface="Symbol" pitchFamily="18" charset="2"/>
              </a:rPr>
              <a:t>D</a:t>
            </a:r>
            <a:r>
              <a:rPr lang="en-US" sz="3600" dirty="0" err="1" smtClean="0"/>
              <a:t>p</a:t>
            </a:r>
            <a:r>
              <a:rPr lang="en-US" sz="3600" dirty="0" smtClean="0"/>
              <a:t>/p~-0.5x10</a:t>
            </a:r>
            <a:r>
              <a:rPr lang="en-US" sz="3600" baseline="30000" dirty="0" smtClean="0"/>
              <a:t>-3</a:t>
            </a:r>
            <a:r>
              <a:rPr lang="en-US" sz="3600" dirty="0" smtClean="0"/>
              <a:t> for zero shift!)</a:t>
            </a:r>
          </a:p>
          <a:p>
            <a:r>
              <a:rPr lang="en-US" sz="3600" dirty="0"/>
              <a:t>h</a:t>
            </a:r>
            <a:r>
              <a:rPr lang="en-US" sz="3600" dirty="0" smtClean="0"/>
              <a:t>elp from Walter &amp; </a:t>
            </a:r>
            <a:r>
              <a:rPr lang="en-US" sz="3600" dirty="0" err="1" smtClean="0"/>
              <a:t>Laurette</a:t>
            </a:r>
            <a:r>
              <a:rPr lang="en-US" sz="3600" dirty="0" smtClean="0"/>
              <a:t>;</a:t>
            </a:r>
          </a:p>
          <a:p>
            <a:r>
              <a:rPr lang="en-US" sz="3600" dirty="0"/>
              <a:t>r</a:t>
            </a:r>
            <a:r>
              <a:rPr lang="en-US" sz="3600" dirty="0" smtClean="0"/>
              <a:t>est of team exhausted from aperture study; </a:t>
            </a:r>
          </a:p>
          <a:p>
            <a:r>
              <a:rPr lang="en-US" sz="3600" dirty="0" smtClean="0"/>
              <a:t>numerous interruptions (meeting, low 	intensity test, BPM crates down, 	pressure to finish …) </a:t>
            </a:r>
            <a:endParaRPr lang="en-US" sz="3600" dirty="0" smtClean="0"/>
          </a:p>
          <a:p>
            <a:r>
              <a:rPr lang="en-US" sz="3600" dirty="0" smtClean="0"/>
              <a:t>“parasitic” measurements</a:t>
            </a:r>
            <a:r>
              <a:rPr lang="en-US" sz="3600" dirty="0" smtClean="0"/>
              <a:t> by Brennan et al.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BPM resolution &amp; orbit stability 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 descr="xstabl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85800"/>
            <a:ext cx="4633594" cy="3124200"/>
          </a:xfrm>
          <a:prstGeom prst="rect">
            <a:avLst/>
          </a:prstGeom>
        </p:spPr>
      </p:pic>
      <p:pic>
        <p:nvPicPr>
          <p:cNvPr id="11" name="Picture 10" descr="ystable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748236"/>
            <a:ext cx="4572000" cy="3109763"/>
          </a:xfrm>
          <a:prstGeom prst="rect">
            <a:avLst/>
          </a:prstGeom>
        </p:spPr>
      </p:pic>
      <p:pic>
        <p:nvPicPr>
          <p:cNvPr id="12" name="Picture 11" descr="ystable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5800" y="3696406"/>
            <a:ext cx="4648200" cy="3161593"/>
          </a:xfrm>
          <a:prstGeom prst="rect">
            <a:avLst/>
          </a:prstGeom>
        </p:spPr>
      </p:pic>
      <p:pic>
        <p:nvPicPr>
          <p:cNvPr id="13" name="Picture 12" descr="xstable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5800" y="762000"/>
            <a:ext cx="4648200" cy="316159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76400" y="2819400"/>
            <a:ext cx="1579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x</a:t>
            </a:r>
            <a:r>
              <a:rPr lang="en-US" b="1" dirty="0" smtClean="0">
                <a:solidFill>
                  <a:srgbClr val="FF0000"/>
                </a:solidFill>
              </a:rPr>
              <a:t>, ~10 minutes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47800" y="5791200"/>
            <a:ext cx="1568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y</a:t>
            </a:r>
            <a:r>
              <a:rPr lang="en-US" b="1" dirty="0" smtClean="0">
                <a:solidFill>
                  <a:srgbClr val="FF0000"/>
                </a:solidFill>
              </a:rPr>
              <a:t>, ~10 minutes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0" y="2895600"/>
            <a:ext cx="1228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x</a:t>
            </a:r>
            <a:r>
              <a:rPr lang="en-US" b="1" dirty="0" smtClean="0">
                <a:solidFill>
                  <a:srgbClr val="FF0000"/>
                </a:solidFill>
              </a:rPr>
              <a:t>,~3 hours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19800" y="5791200"/>
            <a:ext cx="1217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y,~3 hours 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BPM resolution &amp; orbit stability </a:t>
            </a:r>
            <a:endParaRPr lang="en-US" dirty="0"/>
          </a:p>
        </p:txBody>
      </p:sp>
      <p:pic>
        <p:nvPicPr>
          <p:cNvPr id="11" name="Picture 10" descr="xerror-stabl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14400"/>
            <a:ext cx="4275843" cy="2895600"/>
          </a:xfrm>
          <a:prstGeom prst="rect">
            <a:avLst/>
          </a:prstGeom>
        </p:spPr>
      </p:pic>
      <p:pic>
        <p:nvPicPr>
          <p:cNvPr id="13" name="Picture 12" descr="xerror-stable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04381" y="914400"/>
            <a:ext cx="4439619" cy="3047999"/>
          </a:xfrm>
          <a:prstGeom prst="rect">
            <a:avLst/>
          </a:prstGeom>
        </p:spPr>
      </p:pic>
      <p:pic>
        <p:nvPicPr>
          <p:cNvPr id="14" name="Picture 13" descr="yerror-stable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810000"/>
            <a:ext cx="4500888" cy="3048000"/>
          </a:xfrm>
          <a:prstGeom prst="rect">
            <a:avLst/>
          </a:prstGeom>
        </p:spPr>
      </p:pic>
      <p:pic>
        <p:nvPicPr>
          <p:cNvPr id="16" name="Picture 15" descr="yerror-stable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8200" y="3771431"/>
            <a:ext cx="4495800" cy="308656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57200" y="1295400"/>
            <a:ext cx="30876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r</a:t>
            </a:r>
            <a:r>
              <a:rPr lang="en-US" b="1" dirty="0" err="1" smtClean="0">
                <a:solidFill>
                  <a:srgbClr val="FF0000"/>
                </a:solidFill>
              </a:rPr>
              <a:t>ms</a:t>
            </a:r>
            <a:r>
              <a:rPr lang="en-US" b="1" dirty="0" smtClean="0">
                <a:solidFill>
                  <a:srgbClr val="FF0000"/>
                </a:solidFill>
              </a:rPr>
              <a:t> variation of BPM  reading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~0.2-0.3 mm over 10 minutes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4000" y="1295400"/>
            <a:ext cx="30876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r</a:t>
            </a:r>
            <a:r>
              <a:rPr lang="en-US" b="1" dirty="0" err="1" smtClean="0">
                <a:solidFill>
                  <a:srgbClr val="FF0000"/>
                </a:solidFill>
              </a:rPr>
              <a:t>ms</a:t>
            </a:r>
            <a:r>
              <a:rPr lang="en-US" b="1" dirty="0" smtClean="0">
                <a:solidFill>
                  <a:srgbClr val="FF0000"/>
                </a:solidFill>
              </a:rPr>
              <a:t> variation of BPM  reading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~0.5 mm over 3 hours 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difference orbits w &amp; w/o oscillation</a:t>
            </a:r>
            <a:endParaRPr lang="en-US" dirty="0"/>
          </a:p>
        </p:txBody>
      </p:sp>
      <p:pic>
        <p:nvPicPr>
          <p:cNvPr id="4" name="Picture 3" descr="mcbxh3r2dif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85800"/>
            <a:ext cx="4572000" cy="3114098"/>
          </a:xfrm>
          <a:prstGeom prst="rect">
            <a:avLst/>
          </a:prstGeom>
        </p:spPr>
      </p:pic>
      <p:pic>
        <p:nvPicPr>
          <p:cNvPr id="6" name="Picture 5" descr="mcbxv3r2dif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57168" y="685800"/>
            <a:ext cx="4586832" cy="3124200"/>
          </a:xfrm>
          <a:prstGeom prst="rect">
            <a:avLst/>
          </a:prstGeom>
        </p:spPr>
      </p:pic>
      <p:pic>
        <p:nvPicPr>
          <p:cNvPr id="7" name="Picture 6" descr="mcbyh4r2dif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809999"/>
            <a:ext cx="4474961" cy="3048001"/>
          </a:xfrm>
          <a:prstGeom prst="rect">
            <a:avLst/>
          </a:prstGeom>
        </p:spPr>
      </p:pic>
      <p:pic>
        <p:nvPicPr>
          <p:cNvPr id="8" name="Picture 7" descr="mcbch6r2diff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8200" y="3795804"/>
            <a:ext cx="4495800" cy="306219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200400" y="4724400"/>
            <a:ext cx="990600" cy="1143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181600" y="2743200"/>
            <a:ext cx="2991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</a:t>
            </a:r>
            <a:r>
              <a:rPr lang="en-US" b="1" dirty="0" smtClean="0">
                <a:solidFill>
                  <a:srgbClr val="FF0000"/>
                </a:solidFill>
              </a:rPr>
              <a:t>easured y oscillation in arc </a:t>
            </a:r>
          </a:p>
          <a:p>
            <a:r>
              <a:rPr lang="en-US" b="1" dirty="0">
                <a:solidFill>
                  <a:srgbClr val="FF0000"/>
                </a:solidFill>
              </a:rPr>
              <a:t>m</a:t>
            </a:r>
            <a:r>
              <a:rPr lang="en-US" b="1" dirty="0" smtClean="0">
                <a:solidFill>
                  <a:srgbClr val="FF0000"/>
                </a:solidFill>
              </a:rPr>
              <a:t>ay be slightly behind model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57800" y="5715000"/>
            <a:ext cx="3166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</a:t>
            </a:r>
            <a:r>
              <a:rPr lang="en-US" b="1" dirty="0" smtClean="0">
                <a:solidFill>
                  <a:srgbClr val="FF0000"/>
                </a:solidFill>
              </a:rPr>
              <a:t>easured x oscillation in arc </a:t>
            </a:r>
          </a:p>
          <a:p>
            <a:r>
              <a:rPr lang="en-US" b="1" dirty="0">
                <a:solidFill>
                  <a:srgbClr val="FF0000"/>
                </a:solidFill>
              </a:rPr>
              <a:t>m</a:t>
            </a:r>
            <a:r>
              <a:rPr lang="en-US" b="1" dirty="0" smtClean="0">
                <a:solidFill>
                  <a:srgbClr val="FF0000"/>
                </a:solidFill>
              </a:rPr>
              <a:t>ay be slightly ahead of model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2590800"/>
            <a:ext cx="3765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v</a:t>
            </a:r>
            <a:r>
              <a:rPr lang="en-US" b="1" dirty="0" smtClean="0">
                <a:solidFill>
                  <a:srgbClr val="FF0000"/>
                </a:solidFill>
              </a:rPr>
              <a:t>ery noisy, but measured x oscillation</a:t>
            </a:r>
          </a:p>
          <a:p>
            <a:r>
              <a:rPr lang="en-US" b="1" dirty="0">
                <a:solidFill>
                  <a:srgbClr val="FF0000"/>
                </a:solidFill>
              </a:rPr>
              <a:t>m</a:t>
            </a:r>
            <a:r>
              <a:rPr lang="en-US" b="1" dirty="0" smtClean="0">
                <a:solidFill>
                  <a:srgbClr val="FF0000"/>
                </a:solidFill>
              </a:rPr>
              <a:t>ay be slightly ahead of model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00400" y="1905000"/>
            <a:ext cx="381000" cy="76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105400" y="25146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 initial amplitude less than expected?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difference orbits w &amp; w/o oscillation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mcbcv5r2dif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81200"/>
            <a:ext cx="4683873" cy="3190297"/>
          </a:xfrm>
          <a:prstGeom prst="rect">
            <a:avLst/>
          </a:prstGeom>
        </p:spPr>
      </p:pic>
      <p:pic>
        <p:nvPicPr>
          <p:cNvPr id="8" name="Picture 7" descr="mcbcv5r2diff-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1905000"/>
            <a:ext cx="4800600" cy="32698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1752600"/>
            <a:ext cx="1191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~15:00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495800" y="1752600"/>
            <a:ext cx="1191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~17:00</a:t>
            </a:r>
            <a:endParaRPr lang="en-US" sz="2800" dirty="0"/>
          </a:p>
        </p:txBody>
      </p:sp>
      <p:sp>
        <p:nvSpPr>
          <p:cNvPr id="11" name="Oval 10"/>
          <p:cNvSpPr/>
          <p:nvPr/>
        </p:nvSpPr>
        <p:spPr>
          <a:xfrm>
            <a:off x="1447800" y="4114800"/>
            <a:ext cx="16002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371600" y="2438400"/>
            <a:ext cx="10668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791200" y="4038600"/>
            <a:ext cx="16002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715000" y="2362200"/>
            <a:ext cx="10668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rot="5400000" flipH="1" flipV="1">
            <a:off x="4000500" y="3848100"/>
            <a:ext cx="2895600" cy="8382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 flipH="1" flipV="1">
            <a:off x="5410200" y="5105400"/>
            <a:ext cx="1219200" cy="6096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352800" y="601980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conspicuous</a:t>
            </a:r>
            <a:r>
              <a:rPr lang="en-US" sz="2800" dirty="0" smtClean="0">
                <a:solidFill>
                  <a:srgbClr val="FF0000"/>
                </a:solidFill>
              </a:rPr>
              <a:t> pattern repeats!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" y="1143000"/>
            <a:ext cx="7794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</a:t>
            </a:r>
            <a:r>
              <a:rPr lang="en-US" sz="2400" dirty="0" smtClean="0"/>
              <a:t>wo sets of data with MCBCV.5R2 taken with 2 hours interval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inverting model </a:t>
            </a:r>
            <a:r>
              <a:rPr lang="en-US" dirty="0" err="1" smtClean="0"/>
              <a:t>quadrupoles</a:t>
            </a:r>
            <a:r>
              <a:rPr lang="en-US" dirty="0" smtClean="0"/>
              <a:t> in L3 </a:t>
            </a:r>
            <a:endParaRPr lang="en-US" dirty="0"/>
          </a:p>
        </p:txBody>
      </p:sp>
      <p:pic>
        <p:nvPicPr>
          <p:cNvPr id="4" name="Picture 3" descr="mcbyh4r2diff-qche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14400"/>
            <a:ext cx="4572000" cy="3159163"/>
          </a:xfrm>
          <a:prstGeom prst="rect">
            <a:avLst/>
          </a:prstGeom>
        </p:spPr>
      </p:pic>
      <p:pic>
        <p:nvPicPr>
          <p:cNvPr id="5" name="Picture 4" descr="mcbyh4r2diff-qcheck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12323" y="914400"/>
            <a:ext cx="4631677" cy="3200400"/>
          </a:xfrm>
          <a:prstGeom prst="rect">
            <a:avLst/>
          </a:prstGeom>
        </p:spPr>
      </p:pic>
      <p:pic>
        <p:nvPicPr>
          <p:cNvPr id="6" name="Picture 5" descr="mcbyh4r2diff-qcheck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00200" y="3733801"/>
            <a:ext cx="4521399" cy="31241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19800" y="4180344"/>
            <a:ext cx="3124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</a:t>
            </a:r>
            <a:r>
              <a:rPr lang="en-US" sz="2800" dirty="0" smtClean="0">
                <a:solidFill>
                  <a:srgbClr val="FF0000"/>
                </a:solidFill>
              </a:rPr>
              <a:t>nverting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Q7L3 </a:t>
            </a:r>
            <a:r>
              <a:rPr lang="en-US" sz="2800" dirty="0" smtClean="0">
                <a:solidFill>
                  <a:srgbClr val="FF0000"/>
                </a:solidFill>
              </a:rPr>
              <a:t>gives prediction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~</a:t>
            </a:r>
            <a:r>
              <a:rPr lang="en-US" sz="2800" dirty="0" smtClean="0">
                <a:solidFill>
                  <a:srgbClr val="FF0000"/>
                </a:solidFill>
              </a:rPr>
              <a:t>consistent with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x measurement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(but not in y; see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next </a:t>
            </a:r>
            <a:r>
              <a:rPr lang="en-US" sz="2800" dirty="0" err="1" smtClean="0">
                <a:solidFill>
                  <a:srgbClr val="FF0000"/>
                </a:solidFill>
              </a:rPr>
              <a:t>next</a:t>
            </a:r>
            <a:r>
              <a:rPr lang="en-US" sz="2800" dirty="0" smtClean="0">
                <a:solidFill>
                  <a:srgbClr val="FF0000"/>
                </a:solidFill>
              </a:rPr>
              <a:t> slides)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5334000" y="4800600"/>
            <a:ext cx="685800" cy="6858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152400"/>
            <a:ext cx="8229600" cy="68580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polarity checks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3733800"/>
            <a:ext cx="820724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data taken for following S23 circuits: 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 RSD1&amp;2, RSF1&amp;2, MCS, MSS (slightly off-momentum)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 QTL11R2,QTL11L3, QT12R2, QT13R2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 QS (no reference orbit)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 OD, OF (only one orbit each due to lack of time)</a:t>
            </a:r>
            <a:endParaRPr lang="en-US" sz="2800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04800" y="914400"/>
            <a:ext cx="8686800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Basic procedure: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launch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betatron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oscillations with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single orbit corrector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change strength or polarity of circuit under investigation, and take 	four orbits: oscillation for new strength , oscillation for old 	strength ,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reference orbit new strength, reference orbit 	old strength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for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sextupole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circuits change momentum offset of injected beam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mcbcv5r2-q11l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57200"/>
            <a:ext cx="8050296" cy="5562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</a:t>
            </a:r>
            <a:r>
              <a:rPr lang="en-US" dirty="0" smtClean="0"/>
              <a:t>olarity check Q11L3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90389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</a:t>
            </a:r>
            <a:r>
              <a:rPr lang="en-US" sz="2800" dirty="0" smtClean="0">
                <a:solidFill>
                  <a:srgbClr val="FF0000"/>
                </a:solidFill>
              </a:rPr>
              <a:t>easurement with inverted Q11L3 (green dots) is further away from the n</a:t>
            </a:r>
            <a:r>
              <a:rPr lang="en-US" sz="2800" dirty="0" smtClean="0">
                <a:solidFill>
                  <a:srgbClr val="FF0000"/>
                </a:solidFill>
              </a:rPr>
              <a:t>ominal model (dark blue line)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324600" y="1143000"/>
            <a:ext cx="1524000" cy="396240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772400" y="4180344"/>
            <a:ext cx="137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nverting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Q7L3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</a:t>
            </a:r>
            <a:r>
              <a:rPr lang="en-US" dirty="0" smtClean="0">
                <a:solidFill>
                  <a:srgbClr val="FF0000"/>
                </a:solidFill>
              </a:rPr>
              <a:t>ives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errible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result in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y</a:t>
            </a:r>
            <a:r>
              <a:rPr lang="en-US" dirty="0" smtClean="0">
                <a:solidFill>
                  <a:srgbClr val="FF0000"/>
                </a:solidFill>
              </a:rPr>
              <a:t>!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0800000" flipV="1">
            <a:off x="6858000" y="4419600"/>
            <a:ext cx="914400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1239</TotalTime>
  <Words>425</Words>
  <Application>Microsoft Office PowerPoint</Application>
  <PresentationFormat>On-screen Show (4:3)</PresentationFormat>
  <Paragraphs>93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S23 optics &amp; polarity checks during injection test   10.08.2008 14:50-19:15 </vt:lpstr>
      <vt:lpstr>Slide 2</vt:lpstr>
      <vt:lpstr>Slide 3</vt:lpstr>
      <vt:lpstr>BPM resolution &amp; orbit stability </vt:lpstr>
      <vt:lpstr>difference orbits w &amp; w/o oscillation</vt:lpstr>
      <vt:lpstr>Slide 6</vt:lpstr>
      <vt:lpstr>inverting model quadrupoles in L3 </vt:lpstr>
      <vt:lpstr>Slide 8</vt:lpstr>
      <vt:lpstr>polarity check Q11L3</vt:lpstr>
      <vt:lpstr>polarity check Q11R2</vt:lpstr>
      <vt:lpstr>Slide 11</vt:lpstr>
      <vt:lpstr>Slide 12</vt:lpstr>
      <vt:lpstr>Slide 13</vt:lpstr>
      <vt:lpstr>preliminary conclusions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S23 optics &amp; polarity tests 10.08.2008 14:50-19:15 (with interruptions)</dc:title>
  <dc:creator>frankz</dc:creator>
  <cp:lastModifiedBy>frankz</cp:lastModifiedBy>
  <cp:revision>24</cp:revision>
  <dcterms:created xsi:type="dcterms:W3CDTF">2008-08-11T15:06:52Z</dcterms:created>
  <dcterms:modified xsi:type="dcterms:W3CDTF">2008-08-12T13:03:18Z</dcterms:modified>
</cp:coreProperties>
</file>